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65" r:id="rId3"/>
    <p:sldId id="257" r:id="rId4"/>
    <p:sldId id="262" r:id="rId5"/>
    <p:sldId id="259" r:id="rId6"/>
    <p:sldId id="263" r:id="rId7"/>
    <p:sldId id="264" r:id="rId8"/>
    <p:sldId id="266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&#1044;&#1059;&#1052;&#1040;\&#1043;&#1086;&#1088;&#1044;&#1059;&#1052;&#1040;%20VI%20&#1089;&#1086;&#1079;&#1099;&#1074;&#1072;\&#1058;&#1054;&#1057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5105472162223413E-2"/>
          <c:y val="5.3067220764071193E-2"/>
          <c:w val="0.60545134102906029"/>
          <c:h val="0.80555555555555569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Частный </c:v>
                </c:pt>
              </c:strCache>
            </c:strRef>
          </c:tx>
          <c:trendline>
            <c:spPr>
              <a:ln w="15875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prstDash val="sysDash"/>
                <a:tailEnd type="triangle"/>
              </a:ln>
            </c:spPr>
            <c:trendlineType val="power"/>
          </c:trendline>
          <c:val>
            <c:numRef>
              <c:f>Лист1!$B$2:$G$2</c:f>
              <c:numCache>
                <c:formatCode>General</c:formatCode>
                <c:ptCount val="6"/>
                <c:pt idx="0">
                  <c:v>20.52</c:v>
                </c:pt>
                <c:pt idx="1">
                  <c:v>41.7</c:v>
                </c:pt>
                <c:pt idx="2">
                  <c:v>57.57</c:v>
                </c:pt>
                <c:pt idx="3">
                  <c:v>72.900000000000006</c:v>
                </c:pt>
                <c:pt idx="4">
                  <c:v>83.63</c:v>
                </c:pt>
                <c:pt idx="5">
                  <c:v>88.6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Государственный </c:v>
                </c:pt>
              </c:strCache>
            </c:strRef>
          </c:tx>
          <c:trendline>
            <c:spPr>
              <a:ln w="12700">
                <a:solidFill>
                  <a:srgbClr val="C00000"/>
                </a:solidFill>
                <a:prstDash val="sysDash"/>
                <a:tailEnd type="triangle"/>
              </a:ln>
            </c:spPr>
            <c:trendlineType val="power"/>
          </c:trendline>
          <c:val>
            <c:numRef>
              <c:f>Лист1!$B$3:$G$3</c:f>
              <c:numCache>
                <c:formatCode>General</c:formatCode>
                <c:ptCount val="6"/>
                <c:pt idx="0">
                  <c:v>44.48</c:v>
                </c:pt>
                <c:pt idx="1">
                  <c:v>10.94</c:v>
                </c:pt>
                <c:pt idx="2">
                  <c:v>7.08</c:v>
                </c:pt>
                <c:pt idx="3">
                  <c:v>7.6599999999999975</c:v>
                </c:pt>
                <c:pt idx="4">
                  <c:v>5.1899999999999995</c:v>
                </c:pt>
                <c:pt idx="5">
                  <c:v>3.4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Муниципальный </c:v>
                </c:pt>
              </c:strCache>
            </c:strRef>
          </c:tx>
          <c:trendline>
            <c:spPr>
              <a:ln w="15875" cmpd="sng">
                <a:solidFill>
                  <a:schemeClr val="accent3">
                    <a:lumMod val="50000"/>
                  </a:schemeClr>
                </a:solidFill>
                <a:prstDash val="sysDash"/>
                <a:tailEnd type="triangle"/>
              </a:ln>
            </c:spPr>
            <c:trendlineType val="linear"/>
          </c:trendline>
          <c:val>
            <c:numRef>
              <c:f>Лист1!$B$4:$G$4</c:f>
              <c:numCache>
                <c:formatCode>General</c:formatCode>
                <c:ptCount val="6"/>
                <c:pt idx="0">
                  <c:v>34.53</c:v>
                </c:pt>
                <c:pt idx="1">
                  <c:v>38.620000000000012</c:v>
                </c:pt>
                <c:pt idx="2">
                  <c:v>33.32</c:v>
                </c:pt>
                <c:pt idx="3">
                  <c:v>19.439999999999987</c:v>
                </c:pt>
                <c:pt idx="4">
                  <c:v>10.97</c:v>
                </c:pt>
                <c:pt idx="5">
                  <c:v>7.7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Другой </c:v>
                </c:pt>
              </c:strCache>
            </c:strRef>
          </c:tx>
          <c:val>
            <c:numRef>
              <c:f>Лист1!$B$5:$G$5</c:f>
              <c:numCache>
                <c:formatCode>General</c:formatCode>
                <c:ptCount val="6"/>
                <c:pt idx="0">
                  <c:v>0.47000000000000008</c:v>
                </c:pt>
                <c:pt idx="1">
                  <c:v>8.7399999999999984</c:v>
                </c:pt>
                <c:pt idx="2">
                  <c:v>2.0299999999999998</c:v>
                </c:pt>
                <c:pt idx="3">
                  <c:v>0.15000000000000013</c:v>
                </c:pt>
                <c:pt idx="4">
                  <c:v>0.21000000000000013</c:v>
                </c:pt>
                <c:pt idx="5">
                  <c:v>0.30000000000000027</c:v>
                </c:pt>
              </c:numCache>
            </c:numRef>
          </c:val>
        </c:ser>
        <c:axId val="99386496"/>
        <c:axId val="99388032"/>
      </c:barChart>
      <c:catAx>
        <c:axId val="99386496"/>
        <c:scaling>
          <c:orientation val="minMax"/>
        </c:scaling>
        <c:delete val="1"/>
        <c:axPos val="b"/>
        <c:numFmt formatCode="@" sourceLinked="0"/>
        <c:tickLblPos val="none"/>
        <c:crossAx val="99388032"/>
        <c:crosses val="autoZero"/>
        <c:auto val="1"/>
        <c:lblAlgn val="ctr"/>
        <c:lblOffset val="100"/>
        <c:tickMarkSkip val="5"/>
      </c:catAx>
      <c:valAx>
        <c:axId val="993880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9386496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1085955328079853"/>
          <c:y val="0.32340279184665832"/>
          <c:w val="0.28310090334314386"/>
          <c:h val="0.41001939327002912"/>
        </c:manualLayout>
      </c:layout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0.06897</cdr:x>
      <cdr:y>0.85294</cdr:y>
    </cdr:from>
    <cdr:to>
      <cdr:x>0.74244</cdr:x>
      <cdr:y>0.96393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2088232"/>
          <a:ext cx="4219126" cy="271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100" b="1" dirty="0" smtClean="0">
              <a:latin typeface="Arial" pitchFamily="34" charset="0"/>
              <a:cs typeface="Arial" pitchFamily="34" charset="0"/>
            </a:rPr>
            <a:t>1990  </a:t>
          </a:r>
          <a:r>
            <a:rPr lang="ru-RU" sz="1100" dirty="0" smtClean="0">
              <a:latin typeface="Arial" pitchFamily="34" charset="0"/>
              <a:cs typeface="Arial" pitchFamily="34" charset="0"/>
            </a:rPr>
            <a:t>       1995         2000        2005        2010        </a:t>
          </a:r>
          <a:r>
            <a:rPr lang="ru-RU" sz="1100" b="1" dirty="0" smtClean="0">
              <a:latin typeface="Arial" pitchFamily="34" charset="0"/>
              <a:cs typeface="Arial" pitchFamily="34" charset="0"/>
            </a:rPr>
            <a:t> 2016</a:t>
          </a:r>
          <a:endParaRPr lang="ru-RU" b="1" dirty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dirty="0">
              <a:latin typeface="+mn-lt"/>
              <a:ea typeface="+mn-ea"/>
              <a:cs typeface="+mn-cs"/>
            </a:rPr>
            <a:t> </a:t>
          </a:r>
        </a:p>
        <a:p xmlns:a="http://schemas.openxmlformats.org/drawingml/2006/main">
          <a:r>
            <a:rPr lang="ru-RU" dirty="0">
              <a:latin typeface="+mn-lt"/>
              <a:ea typeface="+mn-ea"/>
              <a:cs typeface="+mn-cs"/>
            </a:rPr>
            <a:t>Рис.2. Структура собственности жилищного фонда РФ 1990-2016 гг.</a:t>
          </a:r>
        </a:p>
        <a:p xmlns:a="http://schemas.openxmlformats.org/drawingml/2006/main">
          <a:endParaRPr lang="ru-RU" sz="11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0.68085</cdr:x>
      <cdr:y>0.80435</cdr:y>
    </cdr:from>
    <cdr:to>
      <cdr:x>0.76596</cdr:x>
      <cdr:y>0.8913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08512" y="2664296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год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B53B0-B8C9-41C7-918E-9A00B61554AC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E26A1-EFDD-4C78-8895-57F3B31275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A9560514-1625-4A9D-96D4-272E98F81B90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xmlns="" val="73045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0718-6A92-4191-8805-F60BC80D759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0661-0315-4277-B78F-4AE4BC303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0718-6A92-4191-8805-F60BC80D759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0661-0315-4277-B78F-4AE4BC303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0718-6A92-4191-8805-F60BC80D759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0661-0315-4277-B78F-4AE4BC303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0718-6A92-4191-8805-F60BC80D759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0661-0315-4277-B78F-4AE4BC303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0718-6A92-4191-8805-F60BC80D759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0661-0315-4277-B78F-4AE4BC303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0718-6A92-4191-8805-F60BC80D759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0661-0315-4277-B78F-4AE4BC303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0718-6A92-4191-8805-F60BC80D759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0661-0315-4277-B78F-4AE4BC303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0718-6A92-4191-8805-F60BC80D759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0661-0315-4277-B78F-4AE4BC303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0718-6A92-4191-8805-F60BC80D759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0661-0315-4277-B78F-4AE4BC303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0718-6A92-4191-8805-F60BC80D759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0661-0315-4277-B78F-4AE4BC303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0718-6A92-4191-8805-F60BC80D759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0661-0315-4277-B78F-4AE4BC303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B0718-6A92-4191-8805-F60BC80D759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20661-0315-4277-B78F-4AE4BC303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0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219" name="Прямая соединительная линия 22"/>
          <p:cNvCxnSpPr>
            <a:cxnSpLocks noChangeShapeType="1"/>
          </p:cNvCxnSpPr>
          <p:nvPr/>
        </p:nvCxnSpPr>
        <p:spPr bwMode="auto">
          <a:xfrm rot="10800000">
            <a:off x="428625" y="6153150"/>
            <a:ext cx="7019925" cy="0"/>
          </a:xfrm>
          <a:prstGeom prst="line">
            <a:avLst/>
          </a:prstGeom>
          <a:noFill/>
          <a:ln w="34925" algn="ctr">
            <a:solidFill>
              <a:srgbClr val="960000"/>
            </a:solidFill>
            <a:round/>
            <a:headEnd/>
            <a:tailEnd/>
          </a:ln>
        </p:spPr>
      </p:cxnSp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435928" y="6193155"/>
            <a:ext cx="8320087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0975" indent="-180975">
              <a:spcAft>
                <a:spcPct val="40000"/>
              </a:spcAft>
              <a:defRPr/>
            </a:pPr>
            <a:endParaRPr lang="de-DE" sz="1600" b="1" kern="0" dirty="0">
              <a:solidFill>
                <a:schemeClr val="accent6">
                  <a:lumMod val="75000"/>
                </a:schemeClr>
              </a:solidFill>
              <a:latin typeface="Trebuchet MS" pitchFamily="34" charset="0"/>
              <a:cs typeface="+mn-cs"/>
            </a:endParaRP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 cstate="print">
            <a:lum bright="100000"/>
          </a:blip>
          <a:srcRect/>
          <a:stretch>
            <a:fillRect/>
          </a:stretch>
        </p:blipFill>
        <p:spPr bwMode="auto">
          <a:xfrm>
            <a:off x="179512" y="260648"/>
            <a:ext cx="1108075" cy="1036638"/>
          </a:xfrm>
          <a:prstGeom prst="rect">
            <a:avLst/>
          </a:prstGeom>
          <a:noFill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71600" y="260648"/>
            <a:ext cx="554461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Ассоциация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Советов многоквартирных домов Сарова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23528" y="6237312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2013-2019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07504" y="3645024"/>
            <a:ext cx="93610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ШКОЛА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ответственного собственника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321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sd.videouroki.net/html/2017/09/26/v_59ca884d3fb51/img_v99694953_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4283968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КХ\Ассоциация СМД\11.07.13\ФОТО 11.07.13\IMG_45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9530"/>
            <a:ext cx="6949280" cy="32118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D:\ЖКХ\Ассоциация СМД\11.07.13\ФОТО 11.07.13\IMG_4447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1655168" y="4293096"/>
            <a:ext cx="1352396" cy="1979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D:\ЖКХ\Ассоциация СМД\11.07.13\ФОТО 11.07.13\IMG_4448.JPG"/>
          <p:cNvPicPr>
            <a:picLocks noChangeAspect="1" noChangeArrowheads="1"/>
          </p:cNvPicPr>
          <p:nvPr/>
        </p:nvPicPr>
        <p:blipFill>
          <a:blip r:embed="rId4" cstate="email"/>
          <a:srcRect b="-3745"/>
          <a:stretch>
            <a:fillRect/>
          </a:stretch>
        </p:blipFill>
        <p:spPr bwMode="auto">
          <a:xfrm>
            <a:off x="3059832" y="4293096"/>
            <a:ext cx="1416807" cy="2055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D:\ЖКХ\Ассоциация СМД\11.07.13\ФОТО 11.07.13\IMG_45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4293096"/>
            <a:ext cx="1318918" cy="1979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1" name="Picture 7" descr="D:\ЖКХ\Ассоциация СМД\11.07.13\ФОТО 11.07.13\IMG_4473.JPG"/>
          <p:cNvPicPr>
            <a:picLocks noChangeAspect="1" noChangeArrowheads="1"/>
          </p:cNvPicPr>
          <p:nvPr/>
        </p:nvPicPr>
        <p:blipFill>
          <a:blip r:embed="rId6" cstate="email">
            <a:lum bright="10000" contrast="10000"/>
          </a:blip>
          <a:srcRect/>
          <a:stretch>
            <a:fillRect/>
          </a:stretch>
        </p:blipFill>
        <p:spPr bwMode="auto">
          <a:xfrm>
            <a:off x="4716016" y="4293096"/>
            <a:ext cx="4058264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2" name="Picture 8" descr="D:\ЖКХ\Ассоциация СМД\11.07.13\ФОТО 11.07.13\IMG_441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7487816" y="620688"/>
            <a:ext cx="1514929" cy="23168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6381328"/>
            <a:ext cx="565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11 июля 2013 года, пр. Ленина, д.20   Дума </a:t>
            </a:r>
            <a:r>
              <a:rPr lang="ru-RU" dirty="0" err="1" smtClean="0">
                <a:solidFill>
                  <a:srgbClr val="0070C0"/>
                </a:solidFill>
              </a:rPr>
              <a:t>г.Саров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7170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открытие школы «Ответственного собственника»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4328" y="2924944"/>
            <a:ext cx="161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Калиновская                   Наталья Ивановна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356992"/>
            <a:ext cx="932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Первый проект Ассоциации Советов МКД </a:t>
            </a:r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Сарова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475656" y="1484784"/>
          <a:ext cx="662473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764704"/>
            <a:ext cx="8712968" cy="5760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Изменение структуры собственников жилого фонда</a:t>
            </a:r>
            <a:endParaRPr lang="ru-RU" b="1" dirty="0">
              <a:ln w="10541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2" descr="http://gelton.ru/st_image/190915/01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395536" y="5157192"/>
            <a:ext cx="1853129" cy="1548686"/>
          </a:xfrm>
          <a:prstGeom prst="rect">
            <a:avLst/>
          </a:prstGeom>
          <a:noFill/>
        </p:spPr>
      </p:pic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251520" y="4581128"/>
            <a:ext cx="4392488" cy="50405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Arial Black"/>
              </a:rPr>
              <a:t>Сособственники МКД 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accent2">
                  <a:lumMod val="50000"/>
                </a:schemeClr>
              </a:solidFill>
              <a:latin typeface="Arial Black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5157192"/>
            <a:ext cx="6408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МКД – объект собственности индивидуальной (личной) - квартиры,  коллективной (долевой) -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общедомовой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гос.регистрации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права собственности на  квартиру должно  регистрироваться  и  доля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сособственности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общедомового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имущества  МКД.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:\ЖКХ\Ассоциация СМД\Фото през архив\Ас.2013\25.12.13\P1050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76872"/>
            <a:ext cx="3181487" cy="2085553"/>
          </a:xfrm>
          <a:prstGeom prst="rect">
            <a:avLst/>
          </a:prstGeom>
          <a:noFill/>
        </p:spPr>
      </p:pic>
      <p:pic>
        <p:nvPicPr>
          <p:cNvPr id="45059" name="Picture 3" descr="I:\ЖКХ\Ассоциация СМД\Фото през архив\Ас.2013\25.12.13\IMG_1779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187624" y="4077072"/>
            <a:ext cx="2535562" cy="172819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5061" name="Picture 5" descr="I:\ЖКХ\Ассоциация СМД\Фото през архив\Ас.2013\25.12.13\IMG_1780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11600" r="4623" b="11068"/>
          <a:stretch>
            <a:fillRect/>
          </a:stretch>
        </p:blipFill>
        <p:spPr bwMode="auto">
          <a:xfrm>
            <a:off x="5580112" y="4077072"/>
            <a:ext cx="2340260" cy="17281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5062" name="Picture 6" descr="I:\ЖКХ\Ассоциация СМД\Фото през архив\Ас.2013\25.12.13\IMG_1784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16195" t="10411" r="9771"/>
          <a:stretch>
            <a:fillRect/>
          </a:stretch>
        </p:blipFill>
        <p:spPr bwMode="auto">
          <a:xfrm>
            <a:off x="1115616" y="1340768"/>
            <a:ext cx="2448272" cy="185891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5064" name="Picture 8" descr="I:\ЖКХ\Ассоциация СМД\Фото през архив\Ас.2013\25.12.13\IMG_1785.JPG"/>
          <p:cNvPicPr>
            <a:picLocks noChangeAspect="1" noChangeArrowheads="1"/>
          </p:cNvPicPr>
          <p:nvPr/>
        </p:nvPicPr>
        <p:blipFill>
          <a:blip r:embed="rId6" cstate="screen">
            <a:lum bright="10000"/>
          </a:blip>
          <a:srcRect l="7202" t="10802" r="13581"/>
          <a:stretch>
            <a:fillRect/>
          </a:stretch>
        </p:blipFill>
        <p:spPr bwMode="auto">
          <a:xfrm>
            <a:off x="5652120" y="1268760"/>
            <a:ext cx="2376264" cy="178376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2987824" y="980728"/>
            <a:ext cx="3168352" cy="4308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25 декабря 2013 года</a:t>
            </a:r>
          </a:p>
          <a:p>
            <a:pPr algn="ctr"/>
            <a:r>
              <a:rPr lang="ru-RU" sz="3600" b="1" dirty="0" err="1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г.Саров</a:t>
            </a:r>
            <a:endParaRPr lang="ru-RU" sz="3600" b="1" dirty="0" smtClean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251520" y="260648"/>
            <a:ext cx="8640960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Награждение лучших Советов МКД </a:t>
            </a:r>
            <a:r>
              <a:rPr lang="ru-RU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г.Сарова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>
            <a:off x="251520" y="6381328"/>
            <a:ext cx="864096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Первые места у членов Ассоциации Советов МКД </a:t>
            </a:r>
            <a:r>
              <a:rPr lang="ru-RU" sz="3600" b="1" kern="10" dirty="0" err="1" smtClean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г.Сарова</a:t>
            </a:r>
            <a:endParaRPr lang="ru-RU" sz="3600" b="1" kern="10" dirty="0">
              <a:ln w="9525">
                <a:solidFill>
                  <a:srgbClr val="CC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314096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>
                <a:solidFill>
                  <a:srgbClr val="4F81BD"/>
                </a:solidFill>
              </a:rPr>
              <a:t>Игуменова</a:t>
            </a:r>
            <a:r>
              <a:rPr lang="ru-RU" dirty="0" smtClean="0">
                <a:solidFill>
                  <a:srgbClr val="4F81BD"/>
                </a:solidFill>
              </a:rPr>
              <a:t> Т.М.</a:t>
            </a:r>
          </a:p>
          <a:p>
            <a:pPr algn="r"/>
            <a:r>
              <a:rPr lang="ru-RU" dirty="0" smtClean="0">
                <a:solidFill>
                  <a:srgbClr val="4F81BD"/>
                </a:solidFill>
              </a:rPr>
              <a:t>Председатель КРК АСМКДС</a:t>
            </a:r>
            <a:endParaRPr lang="ru-RU" dirty="0">
              <a:solidFill>
                <a:srgbClr val="4F81B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3680" y="299695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4F81BD"/>
                </a:solidFill>
              </a:rPr>
              <a:t>Кирдяшов</a:t>
            </a:r>
            <a:r>
              <a:rPr lang="ru-RU" dirty="0" smtClean="0">
                <a:solidFill>
                  <a:srgbClr val="4F81BD"/>
                </a:solidFill>
              </a:rPr>
              <a:t> С.Н.</a:t>
            </a:r>
          </a:p>
          <a:p>
            <a:r>
              <a:rPr lang="ru-RU" dirty="0" smtClean="0">
                <a:solidFill>
                  <a:srgbClr val="4F81BD"/>
                </a:solidFill>
              </a:rPr>
              <a:t>Член Правления АСМКДС</a:t>
            </a:r>
            <a:endParaRPr lang="ru-RU" dirty="0">
              <a:solidFill>
                <a:srgbClr val="4F81B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580526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>
                <a:solidFill>
                  <a:srgbClr val="4F81BD"/>
                </a:solidFill>
              </a:rPr>
              <a:t>Якутова.Н.А</a:t>
            </a:r>
            <a:r>
              <a:rPr lang="ru-RU" dirty="0" smtClean="0">
                <a:solidFill>
                  <a:srgbClr val="4F81BD"/>
                </a:solidFill>
              </a:rPr>
              <a:t>.</a:t>
            </a:r>
          </a:p>
          <a:p>
            <a:pPr algn="r"/>
            <a:r>
              <a:rPr lang="ru-RU" dirty="0" smtClean="0">
                <a:solidFill>
                  <a:srgbClr val="4F81BD"/>
                </a:solidFill>
              </a:rPr>
              <a:t>Член АСМКДС</a:t>
            </a:r>
            <a:endParaRPr lang="ru-RU" dirty="0">
              <a:solidFill>
                <a:srgbClr val="4F81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0112" y="57332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4F81BD"/>
                </a:solidFill>
              </a:rPr>
              <a:t>Белянина</a:t>
            </a:r>
            <a:r>
              <a:rPr lang="ru-RU" dirty="0" smtClean="0">
                <a:solidFill>
                  <a:srgbClr val="4F81BD"/>
                </a:solidFill>
              </a:rPr>
              <a:t> Н.Н.</a:t>
            </a:r>
          </a:p>
          <a:p>
            <a:r>
              <a:rPr lang="ru-RU" dirty="0" smtClean="0">
                <a:solidFill>
                  <a:srgbClr val="4F81BD"/>
                </a:solidFill>
              </a:rPr>
              <a:t>Член АСМКДС</a:t>
            </a:r>
            <a:endParaRPr lang="ru-RU" dirty="0">
              <a:solidFill>
                <a:srgbClr val="4F81BD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4067944" y="5625153"/>
            <a:ext cx="3816424" cy="720080"/>
          </a:xfrm>
          <a:prstGeom prst="rect">
            <a:avLst/>
          </a:prstGeom>
          <a:solidFill>
            <a:srgbClr val="2B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EEC1"/>
              </a:solidFill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1979712" y="2780928"/>
            <a:ext cx="1080120" cy="118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1979712" y="4077072"/>
            <a:ext cx="1080120" cy="124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3131841" y="3608929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Исполнительный директор НП «ЖКХ Контроль» </a:t>
            </a:r>
          </a:p>
          <a:p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Разворотнева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 Светлана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Викторовна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1840" y="4869160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Руководитель Центра общественного контроля в сфере ЖКХ Нижегородской области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Рыжов Александр Борисович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47"/>
          <p:cNvGrpSpPr/>
          <p:nvPr/>
        </p:nvGrpSpPr>
        <p:grpSpPr>
          <a:xfrm>
            <a:off x="3203848" y="4077072"/>
            <a:ext cx="4536504" cy="838899"/>
            <a:chOff x="3203848" y="4077072"/>
            <a:chExt cx="4536504" cy="83889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203848" y="4149080"/>
              <a:ext cx="4531130" cy="766891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27984" y="4077072"/>
              <a:ext cx="3222089" cy="648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bg1"/>
                  </a:solidFill>
                </a:rPr>
                <a:t>ЖКХ  Контроль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03848" y="4653136"/>
              <a:ext cx="4536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Национальный Центр общественного контроля в сфере ЖКХ</a:t>
              </a:r>
              <a:endParaRPr lang="ru-RU" sz="1400" dirty="0"/>
            </a:p>
          </p:txBody>
        </p:sp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75856" y="4221088"/>
              <a:ext cx="1099854" cy="469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" name="Picture 2" descr="D:\ЖКХ\Ассоциация СМД\Учредительная конференция\фото 19.02.2013\DSC_0030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79712" y="5373216"/>
            <a:ext cx="1080120" cy="1298326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3203848" y="6273225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Председатель Ассоциации Советов МКД </a:t>
            </a:r>
            <a:r>
              <a:rPr lang="ru-RU" sz="1600" dirty="0" err="1" smtClean="0"/>
              <a:t>Сарова</a:t>
            </a:r>
            <a:endParaRPr lang="ru-RU" sz="1600" dirty="0" smtClean="0"/>
          </a:p>
          <a:p>
            <a:r>
              <a:rPr lang="ru-RU" sz="1600" dirty="0" smtClean="0"/>
              <a:t>Калиновская Наталья Ивановна</a:t>
            </a:r>
            <a:endParaRPr lang="ru-RU" sz="1600" dirty="0"/>
          </a:p>
        </p:txBody>
      </p:sp>
      <p:sp>
        <p:nvSpPr>
          <p:cNvPr id="32" name="Нашивка 31"/>
          <p:cNvSpPr/>
          <p:nvPr/>
        </p:nvSpPr>
        <p:spPr>
          <a:xfrm rot="5400000">
            <a:off x="827584" y="1844824"/>
            <a:ext cx="936104" cy="79208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79712" y="1400775"/>
            <a:ext cx="1080120" cy="126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Нашивка 33"/>
          <p:cNvSpPr/>
          <p:nvPr/>
        </p:nvSpPr>
        <p:spPr>
          <a:xfrm rot="5400000">
            <a:off x="827584" y="3140968"/>
            <a:ext cx="936104" cy="79208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Нашивка 34"/>
          <p:cNvSpPr/>
          <p:nvPr/>
        </p:nvSpPr>
        <p:spPr>
          <a:xfrm rot="5400000">
            <a:off x="827584" y="4509120"/>
            <a:ext cx="936104" cy="79208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Нашивка 35"/>
          <p:cNvSpPr/>
          <p:nvPr/>
        </p:nvSpPr>
        <p:spPr>
          <a:xfrm rot="5400000">
            <a:off x="827584" y="5733256"/>
            <a:ext cx="936104" cy="792088"/>
          </a:xfrm>
          <a:prstGeom prst="chevron">
            <a:avLst/>
          </a:prstGeom>
          <a:solidFill>
            <a:srgbClr val="2B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442" name="Рисунок 1"/>
          <p:cNvPicPr>
            <a:picLocks noChangeAspect="1" noChangeArrowheads="1"/>
          </p:cNvPicPr>
          <p:nvPr/>
        </p:nvPicPr>
        <p:blipFill>
          <a:blip r:embed="rId7" cstate="email">
            <a:lum bright="-40000"/>
          </a:blip>
          <a:srcRect/>
          <a:stretch>
            <a:fillRect/>
          </a:stretch>
        </p:blipFill>
        <p:spPr bwMode="auto">
          <a:xfrm>
            <a:off x="3203848" y="5625153"/>
            <a:ext cx="792088" cy="741021"/>
          </a:xfrm>
          <a:prstGeom prst="rect">
            <a:avLst/>
          </a:prstGeom>
          <a:noFill/>
        </p:spPr>
      </p:pic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4788024" y="5625153"/>
            <a:ext cx="25922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АССОЦИАЦИЯ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3995936" y="5985193"/>
            <a:ext cx="39181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Советов многоквартирных домов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Сарова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03848" y="1484784"/>
            <a:ext cx="4536504" cy="7920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3203848" y="1484784"/>
            <a:ext cx="45365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УКАЗ Президента РФ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от 7 мая 2012 года №600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31840" y="227687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Президент Российской Федерации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Путин Владимир Владимирович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WordArt 7"/>
          <p:cNvSpPr>
            <a:spLocks noChangeArrowheads="1" noChangeShapeType="1" noTextEdit="1"/>
          </p:cNvSpPr>
          <p:nvPr/>
        </p:nvSpPr>
        <p:spPr bwMode="auto">
          <a:xfrm>
            <a:off x="1907704" y="188640"/>
            <a:ext cx="5472608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dirty="0" smtClean="0">
                <a:ln>
                  <a:solidFill>
                    <a:srgbClr val="3366CC"/>
                  </a:solidFill>
                </a:ln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СОГЛАШЕНИЕ</a:t>
            </a:r>
          </a:p>
        </p:txBody>
      </p:sp>
      <p:sp>
        <p:nvSpPr>
          <p:cNvPr id="47" name="WordArt 7"/>
          <p:cNvSpPr>
            <a:spLocks noChangeArrowheads="1" noChangeShapeType="1" noTextEdit="1"/>
          </p:cNvSpPr>
          <p:nvPr/>
        </p:nvSpPr>
        <p:spPr bwMode="auto">
          <a:xfrm>
            <a:off x="971600" y="692696"/>
            <a:ext cx="7344816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dirty="0" smtClean="0">
                <a:ln>
                  <a:solidFill>
                    <a:srgbClr val="3366CC"/>
                  </a:solidFill>
                </a:ln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о сотрудничестве и совместной деятельности</a:t>
            </a:r>
          </a:p>
        </p:txBody>
      </p:sp>
      <p:grpSp>
        <p:nvGrpSpPr>
          <p:cNvPr id="3" name="Группа 48"/>
          <p:cNvGrpSpPr/>
          <p:nvPr/>
        </p:nvGrpSpPr>
        <p:grpSpPr>
          <a:xfrm>
            <a:off x="3203848" y="2780928"/>
            <a:ext cx="4536504" cy="838899"/>
            <a:chOff x="3203848" y="4077072"/>
            <a:chExt cx="4536504" cy="838899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3203848" y="4149080"/>
              <a:ext cx="4531130" cy="766891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7984" y="4077072"/>
              <a:ext cx="3222089" cy="648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bg1"/>
                  </a:solidFill>
                </a:rPr>
                <a:t>ЖКХ  Контроль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03848" y="4653136"/>
              <a:ext cx="4536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Национальный Центр общественного контроля в сфере ЖКХ</a:t>
              </a:r>
              <a:endParaRPr lang="ru-RU" sz="1400" dirty="0"/>
            </a:p>
          </p:txBody>
        </p:sp>
        <p:pic>
          <p:nvPicPr>
            <p:cNvPr id="53" name="Picture 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75856" y="4221088"/>
              <a:ext cx="1099854" cy="469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WordArt 7"/>
          <p:cNvSpPr>
            <a:spLocks noChangeArrowheads="1" noChangeShapeType="1" noTextEdit="1"/>
          </p:cNvSpPr>
          <p:nvPr/>
        </p:nvSpPr>
        <p:spPr bwMode="auto">
          <a:xfrm>
            <a:off x="2555776" y="1052736"/>
            <a:ext cx="4176464" cy="288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dirty="0" smtClean="0">
                <a:ln>
                  <a:solidFill>
                    <a:srgbClr val="3366CC"/>
                  </a:solidFill>
                </a:ln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19 декабря 2013 года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8" cstate="email">
            <a:lum bright="10000" contrast="10000"/>
          </a:blip>
          <a:srcRect/>
          <a:stretch>
            <a:fillRect/>
          </a:stretch>
        </p:blipFill>
        <p:spPr bwMode="auto">
          <a:xfrm>
            <a:off x="1979712" y="4077072"/>
            <a:ext cx="10801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" name="WordArt 7"/>
          <p:cNvSpPr>
            <a:spLocks noChangeArrowheads="1" noChangeShapeType="1" noTextEdit="1"/>
          </p:cNvSpPr>
          <p:nvPr/>
        </p:nvSpPr>
        <p:spPr bwMode="auto">
          <a:xfrm>
            <a:off x="1547664" y="188640"/>
            <a:ext cx="5472608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dirty="0" smtClean="0">
                <a:ln>
                  <a:solidFill>
                    <a:srgbClr val="3366CC"/>
                  </a:solidFill>
                </a:ln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ВЗАИМОДЕЙСТВИЕ</a:t>
            </a:r>
          </a:p>
        </p:txBody>
      </p:sp>
      <p:sp>
        <p:nvSpPr>
          <p:cNvPr id="47" name="WordArt 7"/>
          <p:cNvSpPr>
            <a:spLocks noChangeArrowheads="1" noChangeShapeType="1" noTextEdit="1"/>
          </p:cNvSpPr>
          <p:nvPr/>
        </p:nvSpPr>
        <p:spPr bwMode="auto">
          <a:xfrm>
            <a:off x="1547664" y="692696"/>
            <a:ext cx="7344816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dirty="0" smtClean="0">
                <a:ln>
                  <a:solidFill>
                    <a:srgbClr val="3366CC"/>
                  </a:solidFill>
                </a:ln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с ВПП «Единая Россия»</a:t>
            </a:r>
          </a:p>
        </p:txBody>
      </p:sp>
      <p:pic>
        <p:nvPicPr>
          <p:cNvPr id="4" name="Picture 2" descr="I:\ЖКХ\Ассоциация СМД\Фото през архив\24.02.14 РЕ НН\DSCN5391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323528" y="4077072"/>
            <a:ext cx="2840959" cy="2478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79512" y="1434553"/>
            <a:ext cx="3600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совместных мероприятий на 2014 год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Ассоциации Советов многоквартирных домов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Сарова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38"/>
          <p:cNvGrpSpPr/>
          <p:nvPr/>
        </p:nvGrpSpPr>
        <p:grpSpPr>
          <a:xfrm>
            <a:off x="5580112" y="1124744"/>
            <a:ext cx="3210157" cy="2304256"/>
            <a:chOff x="4499992" y="1124744"/>
            <a:chExt cx="4074253" cy="2736304"/>
          </a:xfrm>
        </p:grpSpPr>
        <p:pic>
          <p:nvPicPr>
            <p:cNvPr id="17413" name="Picture 5" descr="F:\DCIM\105_PANA\P1050937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499992" y="2132856"/>
              <a:ext cx="2530567" cy="17281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412" name="Picture 4" descr="I:\ЖКХ\Ассоциация СМД\Фото през архив\фото 22.01.14\P1050737а.jpg"/>
            <p:cNvPicPr>
              <a:picLocks noChangeAspect="1" noChangeArrowheads="1"/>
            </p:cNvPicPr>
            <p:nvPr/>
          </p:nvPicPr>
          <p:blipFill>
            <a:blip r:embed="rId4" cstate="email">
              <a:lum bright="10000"/>
            </a:blip>
            <a:srcRect/>
            <a:stretch>
              <a:fillRect/>
            </a:stretch>
          </p:blipFill>
          <p:spPr bwMode="auto">
            <a:xfrm>
              <a:off x="6012160" y="1124744"/>
              <a:ext cx="2562085" cy="16020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188640"/>
            <a:ext cx="1313723" cy="98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J:\Согл ЕР1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896164">
            <a:off x="3345311" y="4072707"/>
            <a:ext cx="1606453" cy="2264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 descr="J:\Согл ЕР2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99992" y="4005064"/>
            <a:ext cx="1613761" cy="2255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J:\Согл ЕР3.jpeg"/>
          <p:cNvPicPr>
            <a:picLocks noChangeAspect="1" noChangeArrowheads="1"/>
          </p:cNvPicPr>
          <p:nvPr/>
        </p:nvPicPr>
        <p:blipFill>
          <a:blip r:embed="rId8" cstate="email"/>
          <a:srcRect b="-3443"/>
          <a:stretch>
            <a:fillRect/>
          </a:stretch>
        </p:blipFill>
        <p:spPr bwMode="auto">
          <a:xfrm rot="385822">
            <a:off x="5842756" y="4014242"/>
            <a:ext cx="1582662" cy="2364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7" name="Picture 5" descr="J:\Солг ЕР4.jpe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826387">
            <a:off x="7289424" y="4234756"/>
            <a:ext cx="1603135" cy="2305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4" name="WordArt 7"/>
          <p:cNvSpPr>
            <a:spLocks noChangeArrowheads="1" noChangeShapeType="1" noTextEdit="1"/>
          </p:cNvSpPr>
          <p:nvPr/>
        </p:nvSpPr>
        <p:spPr bwMode="auto">
          <a:xfrm>
            <a:off x="4427985" y="6309320"/>
            <a:ext cx="3168352" cy="4308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dirty="0" smtClean="0">
                <a:ln>
                  <a:solidFill>
                    <a:srgbClr val="3366CC"/>
                  </a:solidFill>
                </a:ln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24 февраля 2014 года</a:t>
            </a:r>
          </a:p>
          <a:p>
            <a:pPr algn="ctr"/>
            <a:r>
              <a:rPr lang="ru-RU" sz="3600" b="1" dirty="0" smtClean="0">
                <a:ln>
                  <a:solidFill>
                    <a:srgbClr val="3366CC"/>
                  </a:solidFill>
                </a:ln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г.Нижний Новгород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179512" y="3645024"/>
            <a:ext cx="8784976" cy="288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Подписание СОГЛАШЕНИЯ о сотрудничестве и взаимодействии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978272" y="2139268"/>
            <a:ext cx="2131189" cy="128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 descr="F:\DCIM\100CANON\IMG_286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447808" y="3536013"/>
            <a:ext cx="2793049" cy="1233191"/>
          </a:xfrm>
          <a:prstGeom prst="rect">
            <a:avLst/>
          </a:prstGeom>
          <a:noFill/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79513" y="116632"/>
            <a:ext cx="8821643" cy="5262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Организационно-методическая помощь</a:t>
            </a:r>
          </a:p>
        </p:txBody>
      </p:sp>
      <p:pic>
        <p:nvPicPr>
          <p:cNvPr id="2051" name="Picture 3" descr="H:\ЖКХ\Ассоциация СМД\Фото през архив\Ас.2014\09.06.14. Силкина 38\IMG_230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79511" y="5328259"/>
            <a:ext cx="2830392" cy="112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179511" y="625646"/>
            <a:ext cx="8821645" cy="51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в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проведении общих собраний МКД</a:t>
            </a:r>
          </a:p>
        </p:txBody>
      </p:sp>
      <p:pic>
        <p:nvPicPr>
          <p:cNvPr id="2" name="Picture 2" descr="H:\ЖКХ\Ассоциация СМД\Фото през архив\Ас.2014\17.07.14. Курчатова 25\IMG_573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14818" b="-40824"/>
          <a:stretch/>
        </p:blipFill>
        <p:spPr bwMode="auto">
          <a:xfrm>
            <a:off x="831940" y="4450026"/>
            <a:ext cx="3141055" cy="155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179" y="1323660"/>
            <a:ext cx="1443528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perspectiveContrastingRightFacing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ru-RU" sz="1000" dirty="0"/>
          </a:p>
          <a:p>
            <a:endParaRPr lang="ru-RU" sz="1000" dirty="0" smtClean="0">
              <a:solidFill>
                <a:srgbClr val="2B8156"/>
              </a:solidFill>
            </a:endParaRPr>
          </a:p>
          <a:p>
            <a:pPr algn="ctr"/>
            <a:r>
              <a:rPr lang="ru-RU" sz="1000" b="1" dirty="0" smtClean="0">
                <a:solidFill>
                  <a:srgbClr val="2B8156"/>
                </a:solidFill>
              </a:rPr>
              <a:t>МЕТОДИЧЕСКИЕ РЕКОМЕНДАЦИИ</a:t>
            </a:r>
          </a:p>
          <a:p>
            <a:pPr algn="ctr"/>
            <a:r>
              <a:rPr lang="ru-RU" sz="1000" b="1" dirty="0" smtClean="0">
                <a:solidFill>
                  <a:srgbClr val="2B8156"/>
                </a:solidFill>
              </a:rPr>
              <a:t>СОБСТВЕННИКАМ   </a:t>
            </a:r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7424368" y="5017060"/>
            <a:ext cx="1584175" cy="16312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ContrastingLeftFacing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ru-RU" sz="1000" dirty="0"/>
          </a:p>
          <a:p>
            <a:endParaRPr lang="ru-RU" sz="1000" dirty="0" smtClean="0"/>
          </a:p>
          <a:p>
            <a:pPr algn="ctr"/>
            <a:r>
              <a:rPr lang="ru-RU" sz="1000" b="1" dirty="0" smtClean="0">
                <a:solidFill>
                  <a:srgbClr val="C00000"/>
                </a:solidFill>
              </a:rPr>
              <a:t>МЕТОДИЧЕСКИЕ РЕКОМЕНДАЦИИ</a:t>
            </a:r>
          </a:p>
          <a:p>
            <a:pPr algn="ctr"/>
            <a:r>
              <a:rPr lang="ru-RU" sz="1000" b="1" dirty="0" smtClean="0">
                <a:solidFill>
                  <a:srgbClr val="C00000"/>
                </a:solidFill>
              </a:rPr>
              <a:t>СОБСТВЕННИКАМ   </a:t>
            </a:r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1986667" y="1149711"/>
            <a:ext cx="6977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66"/>
                </a:solidFill>
              </a:rPr>
              <a:t>Организационно-методическая помощь по подготовке и проведению общих собраний </a:t>
            </a:r>
            <a:endParaRPr lang="ru-RU" sz="2400" b="1" dirty="0">
              <a:solidFill>
                <a:srgbClr val="0066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0446" y="2139268"/>
            <a:ext cx="4319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66"/>
                </a:solidFill>
              </a:rPr>
              <a:t>Организация  и проведение </a:t>
            </a:r>
            <a:r>
              <a:rPr lang="ru-RU" sz="2400" b="1" dirty="0">
                <a:solidFill>
                  <a:srgbClr val="006666"/>
                </a:solidFill>
              </a:rPr>
              <a:t> </a:t>
            </a:r>
            <a:r>
              <a:rPr lang="ru-RU" sz="2400" b="1" dirty="0" smtClean="0">
                <a:solidFill>
                  <a:srgbClr val="006666"/>
                </a:solidFill>
              </a:rPr>
              <a:t>информационных встреч  активных собственников</a:t>
            </a:r>
            <a:endParaRPr lang="ru-RU" sz="2400" b="1" dirty="0">
              <a:solidFill>
                <a:srgbClr val="0066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7596" y="3801971"/>
            <a:ext cx="5075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66"/>
                </a:solidFill>
              </a:rPr>
              <a:t>Участие в общих собраниях </a:t>
            </a:r>
          </a:p>
          <a:p>
            <a:r>
              <a:rPr lang="ru-RU" sz="2400" b="1" dirty="0" smtClean="0">
                <a:solidFill>
                  <a:srgbClr val="006666"/>
                </a:solidFill>
              </a:rPr>
              <a:t>Собственников МКД </a:t>
            </a:r>
            <a:r>
              <a:rPr lang="ru-RU" sz="2400" b="1" dirty="0">
                <a:solidFill>
                  <a:srgbClr val="006666"/>
                </a:solidFill>
              </a:rPr>
              <a:t> </a:t>
            </a:r>
            <a:endParaRPr lang="ru-RU" sz="2400" b="1" dirty="0" smtClean="0">
              <a:solidFill>
                <a:srgbClr val="0066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72995" y="5062217"/>
            <a:ext cx="3667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66"/>
                </a:solidFill>
              </a:rPr>
              <a:t>Организационно-методическая помощь по оформлению   решений  ОСС   МКД</a:t>
            </a:r>
            <a:endParaRPr lang="ru-RU" sz="2400" b="1" dirty="0">
              <a:solidFill>
                <a:srgbClr val="006666"/>
              </a:solidFill>
            </a:endParaRPr>
          </a:p>
        </p:txBody>
      </p:sp>
      <p:sp>
        <p:nvSpPr>
          <p:cNvPr id="20" name="WordArt 7"/>
          <p:cNvSpPr>
            <a:spLocks noChangeArrowheads="1" noChangeShapeType="1" noTextEdit="1"/>
          </p:cNvSpPr>
          <p:nvPr/>
        </p:nvSpPr>
        <p:spPr bwMode="auto">
          <a:xfrm>
            <a:off x="1547664" y="1231765"/>
            <a:ext cx="380725" cy="7592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  <a:latin typeface="Arial Black" pitchFamily="34" charset="0"/>
                <a:cs typeface="Arial" pitchFamily="34" charset="0"/>
              </a:rPr>
              <a:t>1</a:t>
            </a:r>
          </a:p>
        </p:txBody>
      </p:sp>
      <p:sp>
        <p:nvSpPr>
          <p:cNvPr id="21" name="WordArt 7"/>
          <p:cNvSpPr>
            <a:spLocks noChangeArrowheads="1" noChangeShapeType="1" noTextEdit="1"/>
          </p:cNvSpPr>
          <p:nvPr/>
        </p:nvSpPr>
        <p:spPr bwMode="auto">
          <a:xfrm>
            <a:off x="3592270" y="5512364"/>
            <a:ext cx="380725" cy="7592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  <a:latin typeface="Arial Black" pitchFamily="34" charset="0"/>
                <a:cs typeface="Arial" pitchFamily="34" charset="0"/>
              </a:rPr>
              <a:t>4</a:t>
            </a:r>
          </a:p>
        </p:txBody>
      </p:sp>
      <p:sp>
        <p:nvSpPr>
          <p:cNvPr id="22" name="WordArt 7"/>
          <p:cNvSpPr>
            <a:spLocks noChangeArrowheads="1" noChangeShapeType="1" noTextEdit="1"/>
          </p:cNvSpPr>
          <p:nvPr/>
        </p:nvSpPr>
        <p:spPr bwMode="auto">
          <a:xfrm>
            <a:off x="4535372" y="3886381"/>
            <a:ext cx="380725" cy="7592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  <a:latin typeface="Arial Black" pitchFamily="34" charset="0"/>
                <a:cs typeface="Arial" pitchFamily="34" charset="0"/>
              </a:rPr>
              <a:t>3</a:t>
            </a:r>
          </a:p>
        </p:txBody>
      </p:sp>
      <p:sp>
        <p:nvSpPr>
          <p:cNvPr id="23" name="WordArt 7"/>
          <p:cNvSpPr>
            <a:spLocks noChangeArrowheads="1" noChangeShapeType="1" noTextEdit="1"/>
          </p:cNvSpPr>
          <p:nvPr/>
        </p:nvSpPr>
        <p:spPr bwMode="auto">
          <a:xfrm>
            <a:off x="4359721" y="2359821"/>
            <a:ext cx="380725" cy="7592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  <a:latin typeface="Arial Black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28587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lum contrast="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2809875" cy="197071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>
            <a:lum contrast="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7112"/>
            <a:ext cx="2800350" cy="1964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4" cstate="print">
            <a:lum contrast="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2952328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2339752" y="188640"/>
            <a:ext cx="4392487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РЕЗУЛЬТАТ</a:t>
            </a:r>
            <a:endParaRPr lang="ru-RU" sz="3600" b="1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79512" y="836712"/>
            <a:ext cx="8712968" cy="1224136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р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еализации проекта «Компетентный житель в умном городе»,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финансируемый  в 2019 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году АНО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«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Центр поддержки территориального развития атомной 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отрасли»</a:t>
            </a:r>
          </a:p>
          <a:p>
            <a:pPr algn="ctr"/>
            <a:endParaRPr lang="ru-RU" sz="3600" b="1" dirty="0" smtClean="0">
              <a:ln>
                <a:solidFill>
                  <a:srgbClr val="CC6600"/>
                </a:solidFill>
              </a:ln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306</Words>
  <Application>Microsoft Office PowerPoint</Application>
  <PresentationFormat>Экран (4:3)</PresentationFormat>
  <Paragraphs>85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solo</dc:creator>
  <cp:lastModifiedBy>solo</cp:lastModifiedBy>
  <cp:revision>8</cp:revision>
  <dcterms:created xsi:type="dcterms:W3CDTF">2020-08-30T18:41:55Z</dcterms:created>
  <dcterms:modified xsi:type="dcterms:W3CDTF">2020-08-31T18:35:56Z</dcterms:modified>
</cp:coreProperties>
</file>